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2" r:id="rId3"/>
    <p:sldId id="266" r:id="rId4"/>
    <p:sldId id="264" r:id="rId5"/>
    <p:sldId id="265" r:id="rId6"/>
    <p:sldId id="267" r:id="rId7"/>
    <p:sldId id="268" r:id="rId8"/>
    <p:sldId id="269" r:id="rId9"/>
    <p:sldId id="271" r:id="rId10"/>
    <p:sldId id="272" r:id="rId11"/>
    <p:sldId id="273" r:id="rId12"/>
    <p:sldId id="270" r:id="rId13"/>
    <p:sldId id="274" r:id="rId14"/>
    <p:sldId id="275" r:id="rId15"/>
    <p:sldId id="277" r:id="rId16"/>
    <p:sldId id="278" r:id="rId17"/>
    <p:sldId id="279" r:id="rId18"/>
    <p:sldId id="282" r:id="rId19"/>
    <p:sldId id="280" r:id="rId20"/>
    <p:sldId id="281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e Khuin Loong" initials="CKL" lastIdx="1" clrIdx="0">
    <p:extLst>
      <p:ext uri="{19B8F6BF-5375-455C-9EA6-DF929625EA0E}">
        <p15:presenceInfo xmlns:p15="http://schemas.microsoft.com/office/powerpoint/2012/main" userId="b275c480a9a7d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4190" autoAdjust="0"/>
  </p:normalViewPr>
  <p:slideViewPr>
    <p:cSldViewPr snapToGrid="0">
      <p:cViewPr>
        <p:scale>
          <a:sx n="66" d="100"/>
          <a:sy n="66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0T11:32:26.1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2348C-DFC8-4480-8369-EE785F257512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9A418-7326-4BE6-954C-A9F1F8BBEE5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88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To tackle the problem statement, my initial working hypothesis is X. With this hypothesis in mind, I have made a few assumptions in order to reducing the problem boundary to be able to dive deeper into the problem. With that in mind I took the liberty to analyse the issue using a profitability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335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57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168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786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94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58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689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Using a top-down approach, we first take a look at the retail space owner’s profitability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802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258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7708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17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832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378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36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30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901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77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4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68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28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687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542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185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95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82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005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57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223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524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819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923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4768-6F7C-47CB-87F1-E2A095958790}" type="datetimeFigureOut">
              <a:rPr lang="en-MY" smtClean="0"/>
              <a:t>20/8/2018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710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618-BCA4-456E-BC7E-B79C0B523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Business use case for Mall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F1816-41B0-45B8-8C8B-78850FAB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45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A38B-8222-49F1-9BE3-5A634D66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Events and Promotions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45D0E-BF92-4519-BEE1-E63AF365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E2EB-3A1E-4CFF-AFBD-72FAD9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17" y="2635409"/>
            <a:ext cx="10125365" cy="27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6E6-836F-4C88-AB6E-666F6C94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Location and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6141-A506-45B7-9296-62CD703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29619"/>
            <a:ext cx="96107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B7F6-5698-4A9F-BD58-A9D862F2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3"/>
          </a:xfrm>
        </p:spPr>
        <p:txBody>
          <a:bodyPr/>
          <a:lstStyle/>
          <a:p>
            <a:r>
              <a:rPr lang="en-MY" dirty="0"/>
              <a:t>Software Architecture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2EDAD8-F242-45AE-A533-74341699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1179969"/>
            <a:ext cx="7284720" cy="54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023B1-0790-4EDA-991A-113F27D4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 Showcase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51DA58-90F5-47D4-8AB7-C565F73F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1" y="476572"/>
            <a:ext cx="2123390" cy="37749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C8436-0BC2-402B-9EF9-06C8B7641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D038-3995-4B46-8F17-E71A10EEB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6" y="476572"/>
            <a:ext cx="2123390" cy="377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3BD3B-31D2-4D9C-BC08-5F742784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75" y="476573"/>
            <a:ext cx="2123390" cy="3774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EE0D6-4C12-4B3E-A9A0-891F8C175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02" y="476572"/>
            <a:ext cx="2123390" cy="37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30E1A-0AAF-4A96-A2B7-D0C96FFDB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2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3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Store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4675F-EFF9-4011-BF96-396A0CCC1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DFD-9164-468D-BCE3-31FD25DB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B3A1-2652-490E-9482-A0FD3054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Space Property Owners suffer from loss of tenants and unable to collect rent</a:t>
            </a:r>
          </a:p>
          <a:p>
            <a:r>
              <a:rPr lang="en-US" dirty="0"/>
              <a:t>Shop Owners suffer from profitability loss because customers are moving to online shopping and E-commerce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60152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Parking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949ED-F10F-4644-A7D5-FA0D96C36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User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0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C82E9E-0CC1-42D8-8F26-87B40E9C3BBF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F25E7-7F54-42D2-9FD0-DA93EE80B32C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F5B07-9E66-4829-AA6F-E815B3682F37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8DF38-9F4D-4271-938C-54A79CC66E80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4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4E1F-AA1F-48CA-B496-B8BCB12C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2A66-2322-43DF-8378-35FEE3F8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Profitability problems of shop owners and landlords in the retail space can be solved by increasing the revenue of shop owners </a:t>
            </a:r>
            <a:r>
              <a:rPr lang="en-MY" i="1" dirty="0"/>
              <a:t>collectively</a:t>
            </a:r>
          </a:p>
          <a:p>
            <a:endParaRPr lang="en-MY" i="1" dirty="0"/>
          </a:p>
          <a:p>
            <a:pPr marL="0" indent="0">
              <a:buNone/>
            </a:pPr>
            <a:r>
              <a:rPr lang="en-MY" dirty="0"/>
              <a:t>Assumptions</a:t>
            </a:r>
          </a:p>
          <a:p>
            <a:r>
              <a:rPr lang="en-MY" dirty="0"/>
              <a:t>Retail space shop owners and landlords are in the shopping mall/commercial hub space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068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Landlord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223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 </a:t>
            </a:r>
            <a:r>
              <a:rPr lang="ja-JP" altLang="en-US" dirty="0"/>
              <a:t>↑ </a:t>
            </a:r>
            <a:br>
              <a:rPr lang="en-MY" altLang="ja-JP" dirty="0"/>
            </a:br>
            <a:r>
              <a:rPr lang="en-MY" altLang="ja-JP" dirty="0"/>
              <a:t>occupancy rate</a:t>
            </a:r>
            <a:r>
              <a:rPr lang="ja-JP" altLang="en-US" dirty="0"/>
              <a:t> ↓</a:t>
            </a:r>
            <a:endParaRPr lang="en-MY" dirty="0"/>
          </a:p>
          <a:p>
            <a:pPr algn="ctr"/>
            <a:endParaRPr lang="en-MY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ja-JP" dirty="0"/>
              <a:t>Occupancy rate</a:t>
            </a:r>
            <a:r>
              <a:rPr lang="ja-JP" altLang="en-US" dirty="0"/>
              <a:t> </a:t>
            </a:r>
            <a:endParaRPr lang="en-MY" altLang="ja-JP" dirty="0"/>
          </a:p>
          <a:p>
            <a:r>
              <a:rPr lang="en-MY" dirty="0"/>
              <a:t>     ( Occupied outlets/ Available outlets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7002040" y="3721614"/>
            <a:ext cx="233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Fixed Cost</a:t>
            </a:r>
          </a:p>
          <a:p>
            <a:r>
              <a:rPr lang="en-MY" dirty="0"/>
              <a:t>- Maintenance Cost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C72B7E-5E0A-4EE7-A0FD-EA5936FEAB1E}"/>
              </a:ext>
            </a:extLst>
          </p:cNvPr>
          <p:cNvSpPr txBox="1"/>
          <p:nvPr/>
        </p:nvSpPr>
        <p:spPr>
          <a:xfrm>
            <a:off x="9527760" y="3721614"/>
            <a:ext cx="22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Variable Cost</a:t>
            </a:r>
          </a:p>
          <a:p>
            <a:r>
              <a:rPr lang="en-MY" dirty="0"/>
              <a:t>- Utilities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076253-02BA-4BD2-9B3D-0D4A1D8CD3B2}"/>
              </a:ext>
            </a:extLst>
          </p:cNvPr>
          <p:cNvCxnSpPr>
            <a:cxnSpLocks/>
          </p:cNvCxnSpPr>
          <p:nvPr/>
        </p:nvCxnSpPr>
        <p:spPr>
          <a:xfrm>
            <a:off x="3989930" y="4889131"/>
            <a:ext cx="233307" cy="75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27148A-18EE-40B0-9689-3B27E3ADCB00}"/>
              </a:ext>
            </a:extLst>
          </p:cNvPr>
          <p:cNvSpPr txBox="1"/>
          <p:nvPr/>
        </p:nvSpPr>
        <p:spPr>
          <a:xfrm>
            <a:off x="3695952" y="5646821"/>
            <a:ext cx="10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Demand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3DCDE-E638-421F-A046-7AB7C35478D8}"/>
              </a:ext>
            </a:extLst>
          </p:cNvPr>
          <p:cNvSpPr txBox="1"/>
          <p:nvPr/>
        </p:nvSpPr>
        <p:spPr>
          <a:xfrm>
            <a:off x="2358496" y="6343985"/>
            <a:ext cx="372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Profitability of shop owners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7D76-1817-4C4B-B927-2A2E738E14A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223237" y="6016153"/>
            <a:ext cx="0" cy="3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1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Shop Owner Collective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449FFB-B1ED-4A68-B182-FF72BAB669EA}"/>
              </a:ext>
            </a:extLst>
          </p:cNvPr>
          <p:cNvSpPr txBox="1"/>
          <p:nvPr/>
        </p:nvSpPr>
        <p:spPr>
          <a:xfrm>
            <a:off x="6852481" y="3675448"/>
            <a:ext cx="218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Average Cost Price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E18234-E69B-4863-B28D-1BA1074ED30D}"/>
              </a:ext>
            </a:extLst>
          </p:cNvPr>
          <p:cNvSpPr txBox="1"/>
          <p:nvPr/>
        </p:nvSpPr>
        <p:spPr>
          <a:xfrm>
            <a:off x="9334843" y="3675448"/>
            <a:ext cx="15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F119008-7BE0-46A9-8F50-A725993A12A3}"/>
              </a:ext>
            </a:extLst>
          </p:cNvPr>
          <p:cNvSpPr txBox="1"/>
          <p:nvPr/>
        </p:nvSpPr>
        <p:spPr>
          <a:xfrm>
            <a:off x="8725471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6852481" y="4058134"/>
            <a:ext cx="424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Dependent on businesses’ 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D6332-7574-4D07-B39B-589F754CAE33}"/>
              </a:ext>
            </a:extLst>
          </p:cNvPr>
          <p:cNvSpPr txBox="1"/>
          <p:nvPr/>
        </p:nvSpPr>
        <p:spPr>
          <a:xfrm>
            <a:off x="692950" y="4031426"/>
            <a:ext cx="230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Bundling</a:t>
            </a:r>
          </a:p>
          <a:p>
            <a:pPr marL="285750" indent="-285750">
              <a:buFontTx/>
              <a:buChar char="-"/>
            </a:pPr>
            <a:r>
              <a:rPr lang="en-MY" dirty="0"/>
              <a:t>Promotions</a:t>
            </a:r>
          </a:p>
          <a:p>
            <a:pPr marL="285750" indent="-285750">
              <a:buFontTx/>
              <a:buChar char="-"/>
            </a:pPr>
            <a:r>
              <a:rPr lang="en-MY" dirty="0"/>
              <a:t>Point Rewards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1C03A-F976-4C0A-95E8-404DA80F3B00}"/>
              </a:ext>
            </a:extLst>
          </p:cNvPr>
          <p:cNvSpPr txBox="1"/>
          <p:nvPr/>
        </p:nvSpPr>
        <p:spPr>
          <a:xfrm>
            <a:off x="3435665" y="4044780"/>
            <a:ext cx="2532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Foot Traffic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Customer UX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Store Locator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Parking</a:t>
            </a:r>
          </a:p>
          <a:p>
            <a:pPr marL="1200150" lvl="2" indent="-285750">
              <a:buFontTx/>
              <a:buChar char="-"/>
            </a:pPr>
            <a:r>
              <a:rPr lang="en-MY" dirty="0" err="1"/>
              <a:t>Auxillary</a:t>
            </a:r>
            <a:r>
              <a:rPr lang="en-MY" dirty="0"/>
              <a:t> Services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675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487-A801-4962-9E40-D9614C9A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(Average Sales Price)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EB09-60D7-44BF-AECA-95532404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3989" cy="4351338"/>
          </a:xfrm>
        </p:spPr>
        <p:txBody>
          <a:bodyPr>
            <a:normAutofit/>
          </a:bodyPr>
          <a:lstStyle/>
          <a:p>
            <a:r>
              <a:rPr lang="en-MY" dirty="0"/>
              <a:t>Bundling</a:t>
            </a:r>
          </a:p>
          <a:p>
            <a:pPr lvl="1"/>
            <a:r>
              <a:rPr lang="en-MY" dirty="0"/>
              <a:t>E.g. Spend RM100 in Shop A to get 20% off ala carte items in Shop B</a:t>
            </a:r>
          </a:p>
          <a:p>
            <a:pPr lvl="1"/>
            <a:r>
              <a:rPr lang="en-MY" dirty="0"/>
              <a:t>Show bundles and promotions (below) in app</a:t>
            </a:r>
          </a:p>
          <a:p>
            <a:r>
              <a:rPr lang="en-MY" dirty="0"/>
              <a:t>Promotions</a:t>
            </a:r>
          </a:p>
          <a:p>
            <a:pPr lvl="1"/>
            <a:r>
              <a:rPr lang="en-MY" dirty="0"/>
              <a:t>Discount coupons, new releases</a:t>
            </a:r>
          </a:p>
          <a:p>
            <a:r>
              <a:rPr lang="en-MY" dirty="0"/>
              <a:t>Point Reward System</a:t>
            </a:r>
          </a:p>
          <a:p>
            <a:pPr lvl="1"/>
            <a:r>
              <a:rPr lang="en-MY" dirty="0"/>
              <a:t>Point collection every time money is spent – Redemption of goods with points collected</a:t>
            </a:r>
          </a:p>
          <a:p>
            <a:pPr lvl="1"/>
            <a:r>
              <a:rPr lang="en-MY" dirty="0"/>
              <a:t>User register themselves for point collection</a:t>
            </a:r>
          </a:p>
        </p:txBody>
      </p:sp>
    </p:spTree>
    <p:extLst>
      <p:ext uri="{BB962C8B-B14F-4D97-AF65-F5344CB8AC3E}">
        <p14:creationId xmlns:p14="http://schemas.microsoft.com/office/powerpoint/2010/main" val="18595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133A-57CA-4908-975C-E5934E9F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(Volume)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E16D-F92E-4598-94A7-0687DF88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Store Locator</a:t>
            </a:r>
          </a:p>
          <a:p>
            <a:pPr lvl="1"/>
            <a:r>
              <a:rPr lang="en-MY" dirty="0"/>
              <a:t>Digital interface in app</a:t>
            </a:r>
          </a:p>
          <a:p>
            <a:r>
              <a:rPr lang="en-MY" dirty="0"/>
              <a:t>Parking Assist</a:t>
            </a:r>
          </a:p>
          <a:p>
            <a:pPr lvl="1"/>
            <a:r>
              <a:rPr lang="en-MY" dirty="0"/>
              <a:t>QR code pillar car tracking / Parking space locator</a:t>
            </a:r>
          </a:p>
          <a:p>
            <a:r>
              <a:rPr lang="en-MY" dirty="0"/>
              <a:t>Auxiliary Services</a:t>
            </a:r>
          </a:p>
          <a:p>
            <a:pPr lvl="1"/>
            <a:r>
              <a:rPr lang="en-MY" dirty="0"/>
              <a:t>Wheelchair/Buggy ride/Child service information</a:t>
            </a:r>
          </a:p>
          <a:p>
            <a:r>
              <a:rPr lang="en-MY" dirty="0"/>
              <a:t>Event</a:t>
            </a:r>
          </a:p>
          <a:p>
            <a:pPr lvl="1"/>
            <a:r>
              <a:rPr lang="en-MY" dirty="0"/>
              <a:t>Event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75924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65C7-3FB7-4EC0-913B-7323D594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DE818-4564-4C7E-8C92-314E6F1E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61" y="0"/>
            <a:ext cx="76506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F77F3D-5AE7-4B55-8129-405501E00D6B}"/>
              </a:ext>
            </a:extLst>
          </p:cNvPr>
          <p:cNvSpPr txBox="1"/>
          <p:nvPr/>
        </p:nvSpPr>
        <p:spPr>
          <a:xfrm>
            <a:off x="7823200" y="270749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reward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4CD1A-A6C5-4970-B5B1-D7776D0658EF}"/>
              </a:ext>
            </a:extLst>
          </p:cNvPr>
          <p:cNvSpPr txBox="1"/>
          <p:nvPr/>
        </p:nvSpPr>
        <p:spPr>
          <a:xfrm>
            <a:off x="8229600" y="3802381"/>
            <a:ext cx="23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Promotion and rewards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DA0F3-3EA1-485E-8484-41DFB62A464C}"/>
              </a:ext>
            </a:extLst>
          </p:cNvPr>
          <p:cNvSpPr txBox="1"/>
          <p:nvPr/>
        </p:nvSpPr>
        <p:spPr>
          <a:xfrm>
            <a:off x="8229600" y="6010769"/>
            <a:ext cx="17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Location Service</a:t>
            </a:r>
          </a:p>
        </p:txBody>
      </p:sp>
    </p:spTree>
    <p:extLst>
      <p:ext uri="{BB962C8B-B14F-4D97-AF65-F5344CB8AC3E}">
        <p14:creationId xmlns:p14="http://schemas.microsoft.com/office/powerpoint/2010/main" val="87295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8939-4BF6-4C56-AEDF-57857230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- Point Reward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3FEA-20DB-46F1-AB49-BE973198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988026"/>
            <a:ext cx="9928588" cy="40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094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</TotalTime>
  <Words>431</Words>
  <Application>Microsoft Office PowerPoint</Application>
  <PresentationFormat>Widescreen</PresentationFormat>
  <Paragraphs>120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メイリオ</vt:lpstr>
      <vt:lpstr>Arial</vt:lpstr>
      <vt:lpstr>Calibri</vt:lpstr>
      <vt:lpstr>Cambria Math</vt:lpstr>
      <vt:lpstr>Trebuchet MS</vt:lpstr>
      <vt:lpstr>Wingdings 3</vt:lpstr>
      <vt:lpstr>Facet</vt:lpstr>
      <vt:lpstr>Business use case for Mall app</vt:lpstr>
      <vt:lpstr>Problem</vt:lpstr>
      <vt:lpstr>Hypothesis</vt:lpstr>
      <vt:lpstr>Profitability Model of Landlord </vt:lpstr>
      <vt:lpstr>Profitability Model of Shop Owner Collective</vt:lpstr>
      <vt:lpstr>Features (Average Sales Price)</vt:lpstr>
      <vt:lpstr>Features (Volume)</vt:lpstr>
      <vt:lpstr>Use cases</vt:lpstr>
      <vt:lpstr>Use case - Point Reward System</vt:lpstr>
      <vt:lpstr>Use case – Events and Promotions</vt:lpstr>
      <vt:lpstr>Use case – Location and Services</vt:lpstr>
      <vt:lpstr>Software Architecture Diagram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use case for Mall app</dc:title>
  <dc:creator>Chee Khuin Loong</dc:creator>
  <cp:lastModifiedBy>Chee Khuin Loong</cp:lastModifiedBy>
  <cp:revision>2</cp:revision>
  <dcterms:created xsi:type="dcterms:W3CDTF">2018-08-20T10:35:07Z</dcterms:created>
  <dcterms:modified xsi:type="dcterms:W3CDTF">2018-08-20T10:45:50Z</dcterms:modified>
</cp:coreProperties>
</file>